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media/image1.jpeg" ContentType="image/jpeg"/>
  <Override PartName="/ppt/_rels/presentation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_rels/slideLayout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3AAB30-7FDC-4E89-8A0E-C2FDD893720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5B317D-FFAB-418E-8085-FF8D00B7AF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C5DDE77-9F54-4618-9E21-7DBB7F9885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1D340EC-B395-44D0-A314-89381CE877C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0CFEFC1-F7A2-46CC-9E60-488CE66F649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E8B1E6-595A-408F-8359-5F01AD67983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A402B04-02E6-4AD2-A2D2-928DCE100C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127EA90-3E81-4000-9901-157F79C890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3DE073-CA75-43FF-9DA8-F6529B847D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976FB9-9E27-4FD8-9211-5F02BCFA3C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34E0CA-B3CD-44E2-A6FF-24AB1E12C1F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9F8EF2-3F23-4E0A-9F20-49BBDDCC33B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AA4B03-1076-4BEB-92B6-7766691B8728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ffffff"/>
                </a:solidFill>
                <a:latin typeface="Aptos Display"/>
              </a:rPr>
              <a:t>ROMANS 8:16-28</a:t>
            </a:r>
            <a:endParaRPr b="0" lang="en-US" sz="6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280" cy="1654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8333"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PRESENT SUFFERING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FUTURE GLORY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2480" y="236160"/>
            <a:ext cx="12148920" cy="655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V18- I “consider”- not a theoretical assumption, but experiential knowledge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Our present suffering is not comparable to our future glory.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(We need the right perspective)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ptos"/>
              </a:rPr>
              <a:t>2 Corinthians 11:25-30 Paul’s suffering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0" y="158040"/>
            <a:ext cx="12191400" cy="663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6666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</a:rPr>
              <a:t>2 Corinthians 11:25-30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</a:rPr>
              <a:t>Beaten with rods 3 times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</a:rPr>
              <a:t>Shipwrecked 3 times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</a:rPr>
              <a:t>Dangers from: stoning, river, robbers, Gentiles, Jews, cities, wilderness, sea, false Christians, 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"/>
              </a:rPr>
              <a:t>Hardships, labor, sleepless nights, hunger, thirst, cold, exposure, etc…  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0" y="158040"/>
            <a:ext cx="12191400" cy="663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6000" spc="-1" strike="noStrike" u="sng">
                <a:solidFill>
                  <a:srgbClr val="ffffff"/>
                </a:solidFill>
                <a:uFillTx/>
                <a:latin typeface="Arial"/>
              </a:rPr>
              <a:t>Colossians 3:2</a:t>
            </a:r>
            <a:endParaRPr b="0" lang="en-US" sz="6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ffffff"/>
                </a:solidFill>
                <a:latin typeface="Arial"/>
              </a:rPr>
              <a:t>Set your mind on things above, not on things on the earth.</a:t>
            </a:r>
            <a:endParaRPr b="0" lang="en-US" sz="60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6000" spc="-1" strike="noStrike" u="sng">
                <a:solidFill>
                  <a:srgbClr val="ffffff"/>
                </a:solidFill>
                <a:uFillTx/>
                <a:latin typeface="Arial"/>
              </a:rPr>
              <a:t>Philippians 3:20 </a:t>
            </a:r>
            <a:endParaRPr b="0" lang="en-US" sz="6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rgbClr val="ffffff"/>
                </a:solidFill>
                <a:latin typeface="Arial"/>
              </a:rPr>
              <a:t>For our citizenship is in heaven, from which we also eagerly wait for the Savior, the Lord Jesus Christ.</a:t>
            </a:r>
            <a:endParaRPr b="0" lang="en-US" sz="6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V19 Creation is subjected to decay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The remedy is the glory to be revealed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V20- Creation is subject to “futility”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(emptiness, pointless, useless)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Ecclesiastes 1:2 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“Vanity</a:t>
            </a:r>
            <a:r>
              <a:rPr b="0" lang="en-US" sz="5400" spc="-1" strike="noStrike" baseline="30000">
                <a:solidFill>
                  <a:srgbClr val="ffffff"/>
                </a:solidFill>
                <a:latin typeface="Arial  "/>
              </a:rPr>
              <a:t> 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of vanities,” says the Preacher;</a:t>
            </a:r>
            <a:br>
              <a:rPr sz="5400"/>
            </a:b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“Vanity of vanities, all </a:t>
            </a:r>
            <a:r>
              <a:rPr b="0" i="1" lang="en-US" sz="5400" spc="-1" strike="noStrike">
                <a:solidFill>
                  <a:srgbClr val="ffffff"/>
                </a:solidFill>
                <a:latin typeface="Arial  "/>
              </a:rPr>
              <a:t>is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 vanity”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7222" lnSpcReduction="10000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Any Mental Illness (AMI)</a:t>
            </a:r>
            <a:r>
              <a:rPr b="0" lang="en-US" sz="5000" spc="-1" strike="noStrike">
                <a:solidFill>
                  <a:srgbClr val="ffffff"/>
                </a:solidFill>
                <a:latin typeface="Arial  "/>
              </a:rPr>
              <a:t>: In 2024, an estimated </a:t>
            </a: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61.5 million U.S. adults (23.4%)</a:t>
            </a:r>
            <a:r>
              <a:rPr b="0" lang="en-US" sz="5000" spc="-1" strike="noStrike">
                <a:solidFill>
                  <a:srgbClr val="ffffff"/>
                </a:solidFill>
                <a:latin typeface="Arial  "/>
              </a:rPr>
              <a:t> experienced a diagnosable mental illness in the past year</a:t>
            </a:r>
            <a:endParaRPr b="0" lang="en-US" sz="5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Serious Mental Illness (SMI)</a:t>
            </a:r>
            <a:r>
              <a:rPr b="0" lang="en-US" sz="5000" spc="-1" strike="noStrike">
                <a:solidFill>
                  <a:srgbClr val="ffffff"/>
                </a:solidFill>
                <a:latin typeface="Arial  "/>
              </a:rPr>
              <a:t>: About </a:t>
            </a: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14.6 million adults (5.6%)</a:t>
            </a:r>
            <a:r>
              <a:rPr b="0" lang="en-US" sz="5000" spc="-1" strike="noStrike">
                <a:solidFill>
                  <a:srgbClr val="ffffff"/>
                </a:solidFill>
                <a:latin typeface="Arial  "/>
              </a:rPr>
              <a:t> had a condition causing serious functional impairment</a:t>
            </a:r>
            <a:endParaRPr b="0" lang="en-US" sz="5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Depression</a:t>
            </a:r>
            <a:r>
              <a:rPr b="0" lang="en-US" sz="5000" spc="-1" strike="noStrike">
                <a:solidFill>
                  <a:srgbClr val="ffffff"/>
                </a:solidFill>
                <a:latin typeface="Arial  "/>
              </a:rPr>
              <a:t>: Major depressive episodes affect about </a:t>
            </a: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8.2% of U.S. adults</a:t>
            </a:r>
            <a:endParaRPr b="0" lang="en-US" sz="5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5000" spc="-1" strike="noStrike">
                <a:solidFill>
                  <a:srgbClr val="ffffff"/>
                </a:solidFill>
                <a:latin typeface="Arial  "/>
              </a:rPr>
              <a:t>APA Magazine- “Undertreatment in mental health” (take more meds)</a:t>
            </a:r>
            <a:endParaRPr b="0" lang="en-US" sz="5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200" spc="-1" strike="noStrike" u="sng">
                <a:solidFill>
                  <a:srgbClr val="ffffff"/>
                </a:solidFill>
                <a:uFillTx/>
                <a:latin typeface="Arial"/>
              </a:rPr>
              <a:t>Ecclesiastes 12:13 </a:t>
            </a:r>
            <a:r>
              <a:rPr b="0" lang="en-US" sz="5200" spc="-1" strike="noStrike">
                <a:solidFill>
                  <a:srgbClr val="ffffff"/>
                </a:solidFill>
                <a:latin typeface="Arial"/>
              </a:rPr>
              <a:t>Let us hear the conclusion of the whole matter: Fear God and keep His commands for this is the whole duty of mankind.</a:t>
            </a:r>
            <a:endParaRPr b="0" lang="en-US" sz="52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200" spc="-1" strike="noStrike" u="sng">
                <a:solidFill>
                  <a:srgbClr val="ffffff"/>
                </a:solidFill>
                <a:uFillTx/>
                <a:latin typeface="Arial"/>
              </a:rPr>
              <a:t>Micah 6:8 </a:t>
            </a:r>
            <a:r>
              <a:rPr b="0" lang="en-US" sz="5200" spc="-1" strike="noStrike">
                <a:solidFill>
                  <a:srgbClr val="ffffff"/>
                </a:solidFill>
                <a:latin typeface="Arial"/>
              </a:rPr>
              <a:t>He hath shown thee, O man, what is good: and what doth the Lord require of you but to do justly and to love mercy, and to walk humbly with your God.</a:t>
            </a:r>
            <a:endParaRPr b="0" lang="en-US" sz="52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V21-22 Every area of creation touched by sin will be touched by God’s glory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V23-24 We wait in hope for the Lord’s return to set all things right.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V24-25 Our hope (blessed assurance) will one day be sight.  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US" sz="10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V20- Futility was left with hope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Last word in Malachi- curse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First person listed in Matthew- </a:t>
            </a:r>
            <a:r>
              <a:rPr b="0" lang="en-US" sz="5400" spc="-1" strike="noStrike">
                <a:solidFill>
                  <a:srgbClr val="ff0000"/>
                </a:solidFill>
                <a:latin typeface="Arial  "/>
              </a:rPr>
              <a:t>Jesus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1 Peter 1:3 </a:t>
            </a:r>
            <a:r>
              <a:rPr b="1" lang="en-US" sz="5400" spc="-1" strike="noStrike" u="sng" baseline="30000">
                <a:solidFill>
                  <a:srgbClr val="ffffff"/>
                </a:solidFill>
                <a:uFillTx/>
                <a:latin typeface="Arial  "/>
              </a:rPr>
              <a:t> 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Praise be to the God and Father of our Lord Jesus Christ! In his great mercy He has given us new birth into a living hope through the resurrection of Jesus Christ from the dead.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364680" y="158040"/>
            <a:ext cx="11311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	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   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3" name="Picture 4" descr=""/>
          <p:cNvPicPr/>
          <p:nvPr/>
        </p:nvPicPr>
        <p:blipFill>
          <a:blip r:embed="rId1"/>
          <a:stretch/>
        </p:blipFill>
        <p:spPr>
          <a:xfrm>
            <a:off x="105120" y="158040"/>
            <a:ext cx="5584680" cy="675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523880" y="66600"/>
            <a:ext cx="9143280" cy="45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22320" bIns="22320" anchor="b">
            <a:normAutofit/>
          </a:bodyPr>
          <a:p>
            <a:pPr indent="0" algn="ctr">
              <a:buNone/>
            </a:pP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2480" y="158040"/>
            <a:ext cx="12148920" cy="669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8333"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V28- Called according to His purpose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The call to: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Salvation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- John 1:39 Come and see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Sanctification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- Matt 4:19 Follow Me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Service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- John 14:12 Do My work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Suffering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- Matt 16:24 Deny self 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5400" spc="-1" strike="noStrike" u="sng">
                <a:solidFill>
                  <a:srgbClr val="ffffff"/>
                </a:solidFill>
                <a:uFillTx/>
                <a:latin typeface="Arial  "/>
              </a:rPr>
              <a:t>Glory</a:t>
            </a:r>
            <a:r>
              <a:rPr b="0" lang="en-US" sz="5400" spc="-1" strike="noStrike">
                <a:solidFill>
                  <a:srgbClr val="ffffff"/>
                </a:solidFill>
                <a:latin typeface="Arial  "/>
              </a:rPr>
              <a:t>- Matt 25:23 Well done, good and faithful servant</a:t>
            </a:r>
            <a:endParaRPr b="0" lang="en-US" sz="5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Application>LibreOffice/7.6.4.1$MacOSX_X86_64 LibreOffice_project/e19e193f88cd6c0525a17fb7a176ed8e6a3e2aa1</Application>
  <AppVersion>15.0000</AppVersion>
  <Words>535</Words>
  <Paragraphs>51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2026-10-08T13:43:20Z</dcterms:created>
  <dc:creator>Dale Inman</dc:creator>
  <dc:description/>
  <dc:language>en-US</dc:language>
  <cp:lastModifiedBy/>
  <dcterms:modified xsi:type="dcterms:W3CDTF">2026-10-11T08:39:12Z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11</vt:i4>
  </property>
</Properties>
</file>